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commentAuthors.xml" ContentType="application/vnd.openxmlformats-officedocument.presentationml.commentAuthors+xml"/>
  <Override PartName="/ppt/charts/style3.xml" ContentType="application/vnd.ms-office.chartstyle+xml"/>
  <Override PartName="/ppt/theme/theme1.xml" ContentType="application/vnd.openxmlformats-officedocument.theme+xml"/>
  <Override PartName="/ppt/charts/colors3.xml" ContentType="application/vnd.ms-office.chartcolorstyl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886" r:id="rId2"/>
    <p:sldId id="887" r:id="rId3"/>
    <p:sldId id="888" r:id="rId4"/>
    <p:sldId id="892" r:id="rId5"/>
    <p:sldId id="893" r:id="rId6"/>
    <p:sldId id="889" r:id="rId7"/>
    <p:sldId id="891" r:id="rId8"/>
    <p:sldId id="894" r:id="rId9"/>
    <p:sldId id="890" r:id="rId10"/>
    <p:sldId id="899" r:id="rId11"/>
    <p:sldId id="900" r:id="rId12"/>
    <p:sldId id="901" r:id="rId13"/>
    <p:sldId id="903" r:id="rId14"/>
    <p:sldId id="906" r:id="rId15"/>
    <p:sldId id="904" r:id="rId16"/>
    <p:sldId id="896" r:id="rId17"/>
    <p:sldId id="897" r:id="rId18"/>
    <p:sldId id="898" r:id="rId19"/>
    <p:sldId id="902" r:id="rId20"/>
    <p:sldId id="907" r:id="rId21"/>
    <p:sldId id="908" r:id="rId22"/>
    <p:sldId id="909" r:id="rId23"/>
    <p:sldId id="911" r:id="rId24"/>
    <p:sldId id="912" r:id="rId25"/>
    <p:sldId id="91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ong Chun Yew" initials="CCY" lastIdx="1" clrIdx="0">
    <p:extLst>
      <p:ext uri="{19B8F6BF-5375-455C-9EA6-DF929625EA0E}">
        <p15:presenceInfo xmlns:p15="http://schemas.microsoft.com/office/powerpoint/2012/main" userId="S::cychong@gradiant.com::c6919947-5701-4a0a-b683-a5662361eb0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4660"/>
  </p:normalViewPr>
  <p:slideViewPr>
    <p:cSldViewPr snapToGrid="0">
      <p:cViewPr>
        <p:scale>
          <a:sx n="50" d="100"/>
          <a:sy n="50" d="100"/>
        </p:scale>
        <p:origin x="1396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ychong\Dropbox%20(Gradiant%20Corporation)\My%20PC%20(L06072101)\Desktop\Micron%20project\NF%20filtration%20of%20HFW-NH4F%20with%20IPA%2025Nov202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ychong\Dropbox%20(Gradiant%20Corporation)\My%20PC%20(L06072101)\Desktop\Micron%20project\NF%20filtration%20of%20HFW-NH4F%20with%20IPA%2025Nov202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ychong\Dropbox%20(Gradiant%20Corporation)\My%20PC%20(L06072101)\Desktop\Micron%20project\NF%20filtration%20(Trial%202)%20of%20HFW-NH4F%20with%20IPA%2016Dec202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'29Nov2021'!$U$15</c:f>
              <c:strCache>
                <c:ptCount val="1"/>
                <c:pt idx="0">
                  <c:v>Rejection 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rgbClr val="FF0000"/>
              </a:solidFill>
              <a:ln w="9525">
                <a:noFill/>
              </a:ln>
              <a:effectLst/>
            </c:spPr>
          </c:marker>
          <c:cat>
            <c:numRef>
              <c:f>'29Nov2021'!$S$21:$S$31</c:f>
              <c:numCache>
                <c:formatCode>[$-F400]h:mm:ss\ AM/PM</c:formatCode>
                <c:ptCount val="11"/>
                <c:pt idx="0">
                  <c:v>0.46597222222222223</c:v>
                </c:pt>
                <c:pt idx="1">
                  <c:v>0.48333333333333334</c:v>
                </c:pt>
                <c:pt idx="2">
                  <c:v>0.50416666666666665</c:v>
                </c:pt>
                <c:pt idx="3">
                  <c:v>0.52500000000000002</c:v>
                </c:pt>
                <c:pt idx="4">
                  <c:v>0.54583333333333328</c:v>
                </c:pt>
                <c:pt idx="5">
                  <c:v>0.56666666666666665</c:v>
                </c:pt>
                <c:pt idx="6">
                  <c:v>0.58750000000000002</c:v>
                </c:pt>
                <c:pt idx="7">
                  <c:v>0.60833333333333328</c:v>
                </c:pt>
                <c:pt idx="8">
                  <c:v>0.62916666666666665</c:v>
                </c:pt>
                <c:pt idx="9">
                  <c:v>0.65</c:v>
                </c:pt>
                <c:pt idx="10">
                  <c:v>0.67083333333333339</c:v>
                </c:pt>
              </c:numCache>
            </c:numRef>
          </c:cat>
          <c:val>
            <c:numRef>
              <c:f>'29Nov2021'!$U$21:$U$31</c:f>
              <c:numCache>
                <c:formatCode>General</c:formatCode>
                <c:ptCount val="11"/>
                <c:pt idx="0">
                  <c:v>85.328839869281055</c:v>
                </c:pt>
                <c:pt idx="1">
                  <c:v>86.067923046721631</c:v>
                </c:pt>
                <c:pt idx="2">
                  <c:v>87.519181585677757</c:v>
                </c:pt>
                <c:pt idx="3">
                  <c:v>87.783339292098674</c:v>
                </c:pt>
                <c:pt idx="4">
                  <c:v>88.181659996519926</c:v>
                </c:pt>
                <c:pt idx="5">
                  <c:v>89.16014689445953</c:v>
                </c:pt>
                <c:pt idx="6">
                  <c:v>89.789884436440047</c:v>
                </c:pt>
                <c:pt idx="7">
                  <c:v>90.322947787736524</c:v>
                </c:pt>
                <c:pt idx="8">
                  <c:v>90.807610431080363</c:v>
                </c:pt>
                <c:pt idx="9">
                  <c:v>91.211815198182279</c:v>
                </c:pt>
                <c:pt idx="10">
                  <c:v>91.928864569083444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82-4DD5-B559-AD9DFDF8C5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4383487"/>
        <c:axId val="97919551"/>
      </c:lineChart>
      <c:lineChart>
        <c:grouping val="standard"/>
        <c:varyColors val="0"/>
        <c:ser>
          <c:idx val="1"/>
          <c:order val="1"/>
          <c:tx>
            <c:strRef>
              <c:f>'29Nov2021'!$V$15</c:f>
              <c:strCache>
                <c:ptCount val="1"/>
                <c:pt idx="0">
                  <c:v>Flux </c:v>
                </c:pt>
              </c:strCache>
            </c:strRef>
          </c:tx>
          <c:spPr>
            <a:ln w="19050" cap="rnd">
              <a:solidFill>
                <a:srgbClr val="0070C0"/>
              </a:solidFill>
              <a:round/>
            </a:ln>
            <a:effectLst/>
          </c:spPr>
          <c:marker>
            <c:symbol val="triangle"/>
            <c:size val="7"/>
            <c:spPr>
              <a:solidFill>
                <a:srgbClr val="0070C0"/>
              </a:solidFill>
              <a:ln w="9525">
                <a:noFill/>
              </a:ln>
              <a:effectLst/>
            </c:spPr>
          </c:marker>
          <c:val>
            <c:numRef>
              <c:f>'29Nov2021'!$V$21:$V$31</c:f>
              <c:numCache>
                <c:formatCode>General</c:formatCode>
                <c:ptCount val="11"/>
                <c:pt idx="2">
                  <c:v>0.90720000000000089</c:v>
                </c:pt>
                <c:pt idx="3">
                  <c:v>0.72869999999999857</c:v>
                </c:pt>
                <c:pt idx="4">
                  <c:v>0.57184615384615534</c:v>
                </c:pt>
                <c:pt idx="5">
                  <c:v>0.9740769230769224</c:v>
                </c:pt>
                <c:pt idx="6">
                  <c:v>0.57346153846153847</c:v>
                </c:pt>
                <c:pt idx="7">
                  <c:v>0.30939999999999868</c:v>
                </c:pt>
                <c:pt idx="8">
                  <c:v>0.35280000000000106</c:v>
                </c:pt>
                <c:pt idx="9">
                  <c:v>0.24885000000000043</c:v>
                </c:pt>
                <c:pt idx="10">
                  <c:v>0.39060000000000039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82-4DD5-B559-AD9DFDF8C5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6652687"/>
        <c:axId val="855957711"/>
      </c:lineChart>
      <c:catAx>
        <c:axId val="9643834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F400]h:mm:ss\ AM/PM" sourceLinked="1"/>
        <c:majorTickMark val="none"/>
        <c:minorTickMark val="out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919551"/>
        <c:crosses val="autoZero"/>
        <c:auto val="1"/>
        <c:lblAlgn val="ctr"/>
        <c:lblOffset val="100"/>
        <c:noMultiLvlLbl val="0"/>
      </c:catAx>
      <c:valAx>
        <c:axId val="9791955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Rejection,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383487"/>
        <c:crosses val="autoZero"/>
        <c:crossBetween val="between"/>
        <c:minorUnit val="5"/>
      </c:valAx>
      <c:valAx>
        <c:axId val="855957711"/>
        <c:scaling>
          <c:orientation val="minMax"/>
          <c:max val="1.5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Flux, L/m2.hr.bar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652687"/>
        <c:crosses val="max"/>
        <c:crossBetween val="between"/>
        <c:minorUnit val="0.1"/>
      </c:valAx>
      <c:catAx>
        <c:axId val="866652687"/>
        <c:scaling>
          <c:orientation val="minMax"/>
        </c:scaling>
        <c:delete val="1"/>
        <c:axPos val="b"/>
        <c:majorTickMark val="out"/>
        <c:minorTickMark val="none"/>
        <c:tickLblPos val="nextTo"/>
        <c:crossAx val="85595771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 sz="1200" b="1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'29Nov2021'!$L$15</c:f>
              <c:strCache>
                <c:ptCount val="1"/>
                <c:pt idx="0">
                  <c:v>Rejection </c:v>
                </c:pt>
              </c:strCache>
            </c:strRef>
          </c:tx>
          <c:spPr>
            <a:ln w="22225" cap="rnd">
              <a:solidFill>
                <a:srgbClr val="0070C0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numRef>
              <c:f>'29Nov2021'!$J$16:$J$21</c:f>
              <c:numCache>
                <c:formatCode>[$-409]h:mm\ AM/PM;@</c:formatCode>
                <c:ptCount val="6"/>
                <c:pt idx="0">
                  <c:v>0.62291666666666667</c:v>
                </c:pt>
                <c:pt idx="1">
                  <c:v>0.64374999999999993</c:v>
                </c:pt>
                <c:pt idx="2" formatCode="h:mm\ AM/PM">
                  <c:v>0.6645833333333333</c:v>
                </c:pt>
                <c:pt idx="3" formatCode="h:mm\ AM/PM">
                  <c:v>0.68541666666666667</c:v>
                </c:pt>
                <c:pt idx="4" formatCode="h:mm\ AM/PM">
                  <c:v>0.70624999999999993</c:v>
                </c:pt>
                <c:pt idx="5" formatCode="h:mm\ AM/PM">
                  <c:v>0.7270833333333333</c:v>
                </c:pt>
              </c:numCache>
            </c:numRef>
          </c:cat>
          <c:val>
            <c:numRef>
              <c:f>'29Nov2021'!$L$16:$L$21</c:f>
              <c:numCache>
                <c:formatCode>General</c:formatCode>
                <c:ptCount val="6"/>
                <c:pt idx="0">
                  <c:v>18.132650156561347</c:v>
                </c:pt>
                <c:pt idx="1">
                  <c:v>7.5338753387533934</c:v>
                </c:pt>
                <c:pt idx="2">
                  <c:v>9.7024926293219025</c:v>
                </c:pt>
                <c:pt idx="3">
                  <c:v>11.733333333333329</c:v>
                </c:pt>
                <c:pt idx="4">
                  <c:v>15.122972265829404</c:v>
                </c:pt>
                <c:pt idx="5">
                  <c:v>15.345337274926097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4C-42BE-BFE8-957F523391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4383487"/>
        <c:axId val="97919551"/>
      </c:lineChart>
      <c:lineChart>
        <c:grouping val="standard"/>
        <c:varyColors val="0"/>
        <c:ser>
          <c:idx val="1"/>
          <c:order val="1"/>
          <c:tx>
            <c:strRef>
              <c:f>'29Nov2021'!$M$15</c:f>
              <c:strCache>
                <c:ptCount val="1"/>
                <c:pt idx="0">
                  <c:v>Flux 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0000"/>
              </a:solidFill>
              <a:ln w="9525">
                <a:noFill/>
              </a:ln>
              <a:effectLst/>
            </c:spPr>
          </c:marker>
          <c:cat>
            <c:numRef>
              <c:f>'29Nov2021'!$J$16:$J$21</c:f>
              <c:numCache>
                <c:formatCode>[$-409]h:mm\ AM/PM;@</c:formatCode>
                <c:ptCount val="6"/>
                <c:pt idx="0">
                  <c:v>0.62291666666666667</c:v>
                </c:pt>
                <c:pt idx="1">
                  <c:v>0.64374999999999993</c:v>
                </c:pt>
                <c:pt idx="2" formatCode="h:mm\ AM/PM">
                  <c:v>0.6645833333333333</c:v>
                </c:pt>
                <c:pt idx="3" formatCode="h:mm\ AM/PM">
                  <c:v>0.68541666666666667</c:v>
                </c:pt>
                <c:pt idx="4" formatCode="h:mm\ AM/PM">
                  <c:v>0.70624999999999993</c:v>
                </c:pt>
                <c:pt idx="5" formatCode="h:mm\ AM/PM">
                  <c:v>0.7270833333333333</c:v>
                </c:pt>
              </c:numCache>
            </c:numRef>
          </c:cat>
          <c:val>
            <c:numRef>
              <c:f>'29Nov2021'!$M$16:$M$21</c:f>
              <c:numCache>
                <c:formatCode>General</c:formatCode>
                <c:ptCount val="6"/>
                <c:pt idx="1">
                  <c:v>3.6573599999999988</c:v>
                </c:pt>
                <c:pt idx="2">
                  <c:v>4.1764799999999989</c:v>
                </c:pt>
                <c:pt idx="3">
                  <c:v>3.3837999999999999</c:v>
                </c:pt>
                <c:pt idx="4">
                  <c:v>3.7183999999999999</c:v>
                </c:pt>
                <c:pt idx="5">
                  <c:v>3.4649999999999985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4C-42BE-BFE8-957F523391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6652687"/>
        <c:axId val="855957711"/>
      </c:lineChart>
      <c:catAx>
        <c:axId val="9643834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409]h:mm\ AM/PM;@" sourceLinked="1"/>
        <c:majorTickMark val="none"/>
        <c:minorTickMark val="out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919551"/>
        <c:crosses val="autoZero"/>
        <c:auto val="1"/>
        <c:lblAlgn val="ctr"/>
        <c:lblOffset val="100"/>
        <c:noMultiLvlLbl val="0"/>
      </c:catAx>
      <c:valAx>
        <c:axId val="97919551"/>
        <c:scaling>
          <c:orientation val="minMax"/>
          <c:max val="50"/>
          <c:min val="0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Rejection,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383487"/>
        <c:crosses val="autoZero"/>
        <c:crossBetween val="between"/>
        <c:minorUnit val="5"/>
      </c:valAx>
      <c:valAx>
        <c:axId val="855957711"/>
        <c:scaling>
          <c:orientation val="minMax"/>
          <c:max val="4.5"/>
          <c:min val="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Flux, L/m2.hr.bar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652687"/>
        <c:crosses val="max"/>
        <c:crossBetween val="between"/>
        <c:minorUnit val="0.1"/>
      </c:valAx>
      <c:catAx>
        <c:axId val="866652687"/>
        <c:scaling>
          <c:orientation val="minMax"/>
        </c:scaling>
        <c:delete val="1"/>
        <c:axPos val="b"/>
        <c:numFmt formatCode="[$-409]h:mm\ AM/PM;@" sourceLinked="1"/>
        <c:majorTickMark val="out"/>
        <c:minorTickMark val="none"/>
        <c:tickLblPos val="nextTo"/>
        <c:crossAx val="85595771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 sz="1200" b="1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'29Nov2021'!$L$15</c:f>
              <c:strCache>
                <c:ptCount val="1"/>
                <c:pt idx="0">
                  <c:v>Rejection </c:v>
                </c:pt>
              </c:strCache>
            </c:strRef>
          </c:tx>
          <c:spPr>
            <a:ln w="19050" cap="rnd">
              <a:solidFill>
                <a:srgbClr val="002060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rgbClr val="002060"/>
              </a:solidFill>
              <a:ln w="9525">
                <a:solidFill>
                  <a:srgbClr val="002060"/>
                </a:solidFill>
              </a:ln>
              <a:effectLst/>
            </c:spPr>
          </c:marker>
          <c:cat>
            <c:numRef>
              <c:f>'29Nov2021'!$J$16:$J$21</c:f>
              <c:numCache>
                <c:formatCode>[$-409]h:mm\ AM/PM;@</c:formatCode>
                <c:ptCount val="6"/>
                <c:pt idx="0">
                  <c:v>0.53749999999999998</c:v>
                </c:pt>
                <c:pt idx="1">
                  <c:v>0.5805555555555556</c:v>
                </c:pt>
                <c:pt idx="2" formatCode="h:mm\ AM/PM">
                  <c:v>0.60277777777777775</c:v>
                </c:pt>
                <c:pt idx="3" formatCode="h:mm\ AM/PM">
                  <c:v>0.62430555555555556</c:v>
                </c:pt>
                <c:pt idx="4" formatCode="h:mm\ AM/PM">
                  <c:v>0.66666666666666663</c:v>
                </c:pt>
                <c:pt idx="5" formatCode="h:mm\ AM/PM">
                  <c:v>0.71111111111111114</c:v>
                </c:pt>
              </c:numCache>
            </c:numRef>
          </c:cat>
          <c:val>
            <c:numRef>
              <c:f>'29Nov2021'!$L$16:$L$21</c:f>
              <c:numCache>
                <c:formatCode>General</c:formatCode>
                <c:ptCount val="6"/>
                <c:pt idx="0">
                  <c:v>10.437710437710434</c:v>
                </c:pt>
                <c:pt idx="1">
                  <c:v>12.058602554470321</c:v>
                </c:pt>
                <c:pt idx="2">
                  <c:v>15.276145710928324</c:v>
                </c:pt>
                <c:pt idx="3">
                  <c:v>18.111831442463533</c:v>
                </c:pt>
                <c:pt idx="4">
                  <c:v>28.081905557877139</c:v>
                </c:pt>
                <c:pt idx="5">
                  <c:v>50.353356890459366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52-4976-96BA-55BBCD913F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4383487"/>
        <c:axId val="97919551"/>
      </c:lineChart>
      <c:lineChart>
        <c:grouping val="standard"/>
        <c:varyColors val="0"/>
        <c:ser>
          <c:idx val="1"/>
          <c:order val="1"/>
          <c:tx>
            <c:strRef>
              <c:f>'29Nov2021'!$M$15</c:f>
              <c:strCache>
                <c:ptCount val="1"/>
                <c:pt idx="0">
                  <c:v>Flux 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triangle"/>
            <c:size val="7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numRef>
              <c:f>'29Nov2021'!$J$16:$J$21</c:f>
              <c:numCache>
                <c:formatCode>[$-409]h:mm\ AM/PM;@</c:formatCode>
                <c:ptCount val="6"/>
                <c:pt idx="0">
                  <c:v>0.53749999999999998</c:v>
                </c:pt>
                <c:pt idx="1">
                  <c:v>0.5805555555555556</c:v>
                </c:pt>
                <c:pt idx="2" formatCode="h:mm\ AM/PM">
                  <c:v>0.60277777777777775</c:v>
                </c:pt>
                <c:pt idx="3" formatCode="h:mm\ AM/PM">
                  <c:v>0.62430555555555556</c:v>
                </c:pt>
                <c:pt idx="4" formatCode="h:mm\ AM/PM">
                  <c:v>0.66666666666666663</c:v>
                </c:pt>
                <c:pt idx="5" formatCode="h:mm\ AM/PM">
                  <c:v>0.71111111111111114</c:v>
                </c:pt>
              </c:numCache>
            </c:numRef>
          </c:cat>
          <c:val>
            <c:numRef>
              <c:f>'29Nov2021'!$M$16:$M$21</c:f>
              <c:numCache>
                <c:formatCode>General</c:formatCode>
                <c:ptCount val="6"/>
                <c:pt idx="1">
                  <c:v>1.718274193548387</c:v>
                </c:pt>
                <c:pt idx="2">
                  <c:v>1.5848437500000003</c:v>
                </c:pt>
                <c:pt idx="3">
                  <c:v>1.5729677419354835</c:v>
                </c:pt>
                <c:pt idx="4">
                  <c:v>1.424213114754098</c:v>
                </c:pt>
                <c:pt idx="5">
                  <c:v>1.2882187500000004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52-4976-96BA-55BBCD913F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6652687"/>
        <c:axId val="855957711"/>
      </c:lineChart>
      <c:catAx>
        <c:axId val="9643834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409]h:mm\ AM/PM;@" sourceLinked="1"/>
        <c:majorTickMark val="none"/>
        <c:minorTickMark val="out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919551"/>
        <c:crosses val="autoZero"/>
        <c:auto val="1"/>
        <c:lblAlgn val="ctr"/>
        <c:lblOffset val="100"/>
        <c:noMultiLvlLbl val="0"/>
      </c:catAx>
      <c:valAx>
        <c:axId val="97919551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Rejection,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383487"/>
        <c:crosses val="autoZero"/>
        <c:crossBetween val="between"/>
        <c:minorUnit val="5"/>
      </c:valAx>
      <c:valAx>
        <c:axId val="855957711"/>
        <c:scaling>
          <c:orientation val="minMax"/>
          <c:max val="3"/>
          <c:min val="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Flux, L/m2.hr.bar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out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652687"/>
        <c:crosses val="max"/>
        <c:crossBetween val="between"/>
        <c:minorUnit val="0.25"/>
      </c:valAx>
      <c:catAx>
        <c:axId val="866652687"/>
        <c:scaling>
          <c:orientation val="minMax"/>
        </c:scaling>
        <c:delete val="1"/>
        <c:axPos val="b"/>
        <c:numFmt formatCode="[$-409]h:mm\ AM/PM;@" sourceLinked="1"/>
        <c:majorTickMark val="out"/>
        <c:minorTickMark val="none"/>
        <c:tickLblPos val="nextTo"/>
        <c:crossAx val="85595771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 sz="1200" b="1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l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9"/>
          <p:cNvGrpSpPr/>
          <p:nvPr/>
        </p:nvGrpSpPr>
        <p:grpSpPr>
          <a:xfrm>
            <a:off x="-418254" y="-435466"/>
            <a:ext cx="10014644" cy="2182673"/>
            <a:chOff x="-313691" y="-18375"/>
            <a:chExt cx="7510983" cy="1637005"/>
          </a:xfrm>
        </p:grpSpPr>
        <p:sp>
          <p:nvSpPr>
            <p:cNvPr id="99" name="Google Shape;99;p9"/>
            <p:cNvSpPr/>
            <p:nvPr/>
          </p:nvSpPr>
          <p:spPr>
            <a:xfrm>
              <a:off x="256376" y="499825"/>
              <a:ext cx="6692400" cy="804900"/>
            </a:xfrm>
            <a:prstGeom prst="parallelogram">
              <a:avLst>
                <a:gd name="adj" fmla="val 5499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313691" y="81373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442492" y="30945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3899" y="237925"/>
              <a:ext cx="1000200" cy="10668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304107" y="-18375"/>
              <a:ext cx="420900" cy="449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6589606" y="1038628"/>
              <a:ext cx="249600" cy="266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1410033" y="0"/>
            <a:ext cx="5788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" name="Google Shape;143;p13">
            <a:extLst>
              <a:ext uri="{FF2B5EF4-FFF2-40B4-BE49-F238E27FC236}">
                <a16:creationId xmlns:a16="http://schemas.microsoft.com/office/drawing/2014/main" id="{9DA85372-A755-45FB-A9C1-95571997150D}"/>
              </a:ext>
            </a:extLst>
          </p:cNvPr>
          <p:cNvSpPr txBox="1">
            <a:spLocks/>
          </p:cNvSpPr>
          <p:nvPr userDrawn="1"/>
        </p:nvSpPr>
        <p:spPr>
          <a:xfrm>
            <a:off x="4266898" y="6100916"/>
            <a:ext cx="3264612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457200" lvl="1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914400" lvl="2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371600" lvl="3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1828800" lvl="4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286000" lvl="5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2743200" lvl="6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200400" lvl="7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3657600" lvl="8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en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82849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5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19433" y="661167"/>
            <a:ext cx="8035600" cy="10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19433" y="2112567"/>
            <a:ext cx="9332800" cy="3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▰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10033" y="0"/>
            <a:ext cx="5788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291C9BE4-EE74-4A5B-9B67-FBC9EA3295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85871" y="5610758"/>
            <a:ext cx="3177927" cy="184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318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Preparation of Synthetic HFW+NH4F Solution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F9F383A-DE61-49EE-B681-BFC66A703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3662470"/>
              </p:ext>
            </p:extLst>
          </p:nvPr>
        </p:nvGraphicFramePr>
        <p:xfrm>
          <a:off x="1229453" y="1316548"/>
          <a:ext cx="5201735" cy="21006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71821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929914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Preferred chemicals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</a:rPr>
                        <a:t>Required quantity for 1 Liter solution (gram)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NH4Cl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0.059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NaCl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CaCl2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HF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0.843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H3PO4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0.206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SiH2O3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0.039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H2SO4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</a:tbl>
          </a:graphicData>
        </a:graphic>
      </p:graphicFrame>
      <p:pic>
        <p:nvPicPr>
          <p:cNvPr id="5" name="Picture 4" descr="A picture containing text, bottle, indoor, counter&#10;&#10;Description automatically generated">
            <a:extLst>
              <a:ext uri="{FF2B5EF4-FFF2-40B4-BE49-F238E27FC236}">
                <a16:creationId xmlns:a16="http://schemas.microsoft.com/office/drawing/2014/main" id="{C46B21B6-0B3D-4F26-8A66-E9EC27F95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433" y="3754939"/>
            <a:ext cx="3657600" cy="27432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pic>
        <p:nvPicPr>
          <p:cNvPr id="10" name="Picture 9" descr="A picture containing indoor, glass, clear, silver&#10;&#10;Description automatically generated">
            <a:extLst>
              <a:ext uri="{FF2B5EF4-FFF2-40B4-BE49-F238E27FC236}">
                <a16:creationId xmlns:a16="http://schemas.microsoft.com/office/drawing/2014/main" id="{067D40BB-6593-44D7-9160-A0E80BF76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62033" y="1523719"/>
            <a:ext cx="2438400" cy="18288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30CF7A9-AF68-4AEB-A913-27FF9DE3A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686713"/>
              </p:ext>
            </p:extLst>
          </p:nvPr>
        </p:nvGraphicFramePr>
        <p:xfrm>
          <a:off x="314961" y="3519024"/>
          <a:ext cx="7030720" cy="32268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0159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543601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  <a:gridCol w="2103480">
                  <a:extLst>
                    <a:ext uri="{9D8B030D-6E8A-4147-A177-3AD203B41FA5}">
                      <a16:colId xmlns:a16="http://schemas.microsoft.com/office/drawing/2014/main" val="511164399"/>
                    </a:ext>
                  </a:extLst>
                </a:gridCol>
                <a:gridCol w="2103480">
                  <a:extLst>
                    <a:ext uri="{9D8B030D-6E8A-4147-A177-3AD203B41FA5}">
                      <a16:colId xmlns:a16="http://schemas.microsoft.com/office/drawing/2014/main" val="4219059615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</a:rPr>
                        <a:t>Desired concentration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Calculated concentration based on added chemicals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89136542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2,481 µS/cm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738768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1,263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71144299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19.2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789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55.86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62.9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4.05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16.2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8323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 – Testing 2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39023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Synthetic combined reject solution in different jars, with added different chemicals. Jar 1 from the left most to jar 4 in right most.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3902350"/>
            <a:ext cx="386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Starting of settling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390235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End of settling</a:t>
            </a:r>
            <a:endParaRPr lang="en-SG" dirty="0"/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1D776605-15AB-4C46-A356-4217C30A5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" y="2004029"/>
            <a:ext cx="4021763" cy="1828800"/>
          </a:xfrm>
          <a:prstGeom prst="rect">
            <a:avLst/>
          </a:prstGeom>
        </p:spPr>
      </p:pic>
      <p:pic>
        <p:nvPicPr>
          <p:cNvPr id="8" name="Picture 7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7FA023B5-B3B8-472C-9B9E-408970A14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999" y="2004029"/>
            <a:ext cx="4018138" cy="1828800"/>
          </a:xfrm>
          <a:prstGeom prst="rect">
            <a:avLst/>
          </a:prstGeom>
        </p:spPr>
      </p:pic>
      <p:pic>
        <p:nvPicPr>
          <p:cNvPr id="12" name="Picture 11" descr="Text, whiteboard&#10;&#10;Description automatically generated">
            <a:extLst>
              <a:ext uri="{FF2B5EF4-FFF2-40B4-BE49-F238E27FC236}">
                <a16:creationId xmlns:a16="http://schemas.microsoft.com/office/drawing/2014/main" id="{15030C9A-0F82-4CD1-9D73-D1170E0BF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823" y="2004029"/>
            <a:ext cx="397162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375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 – Testing 2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155146"/>
              </p:ext>
            </p:extLst>
          </p:nvPr>
        </p:nvGraphicFramePr>
        <p:xfrm>
          <a:off x="1223470" y="1808522"/>
          <a:ext cx="10454565" cy="2041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0913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4140517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454535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26225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Jar </a:t>
                      </a:r>
                      <a:endParaRPr lang="en-SG" sz="16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Chemical dosage </a:t>
                      </a:r>
                      <a:endParaRPr lang="en-SG" sz="16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pH</a:t>
                      </a:r>
                      <a:endParaRPr lang="en-SG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41238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10 min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20 min 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30 min 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4123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10,000 ppm lime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12.52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12.59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12.62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4123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12,000 ppm lime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12.65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12.70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12.71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4123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5,000 ppm lime + 5,000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2.04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2.08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2.13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  <a:tr h="34123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6,000 ppm lime + 6,000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2.38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2.94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4.81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292535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5711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Ca(OH)2 (lime) and CaCl2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9704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594269"/>
              </p:ext>
            </p:extLst>
          </p:nvPr>
        </p:nvGraphicFramePr>
        <p:xfrm>
          <a:off x="1229435" y="4418485"/>
          <a:ext cx="10454564" cy="2208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865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3479800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233783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195216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Jar </a:t>
                      </a:r>
                      <a:endParaRPr lang="en-SG" sz="16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Chemical dosage </a:t>
                      </a:r>
                      <a:endParaRPr lang="en-SG" sz="16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pH</a:t>
                      </a:r>
                      <a:endParaRPr lang="en-SG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Polymer used 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2 min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10 min 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 = 30 min </a:t>
                      </a:r>
                      <a:endParaRPr lang="en-SG" sz="16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10,000 ppm lime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12.58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12.54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12.56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12,000 ppm lime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12.67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12.72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12.65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5,000 ppm lime + 5,000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2.13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2.13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2.09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6,000 ppm lime + 6,000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6.21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6.29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6.48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86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8817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 – Testing 2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2E3FBD-FF8E-4817-9516-F5D81EA5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790943"/>
              </p:ext>
            </p:extLst>
          </p:nvPr>
        </p:nvGraphicFramePr>
        <p:xfrm>
          <a:off x="539749" y="3453875"/>
          <a:ext cx="11112500" cy="32397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0491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824480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757680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2467651688"/>
                    </a:ext>
                  </a:extLst>
                </a:gridCol>
                <a:gridCol w="1696720">
                  <a:extLst>
                    <a:ext uri="{9D8B030D-6E8A-4147-A177-3AD203B41FA5}">
                      <a16:colId xmlns:a16="http://schemas.microsoft.com/office/drawing/2014/main" val="2099464893"/>
                    </a:ext>
                  </a:extLst>
                </a:gridCol>
                <a:gridCol w="1654809">
                  <a:extLst>
                    <a:ext uri="{9D8B030D-6E8A-4147-A177-3AD203B41FA5}">
                      <a16:colId xmlns:a16="http://schemas.microsoft.com/office/drawing/2014/main" val="1330568697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4</a:t>
                      </a:r>
                      <a:endParaRPr lang="en-US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12.56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12.65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2.09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6.48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817449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6,375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8,233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10.64 m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11.76 m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10.43 m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67285535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3,394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4,460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5,867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6,526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5,745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68870111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65.8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59.4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68.4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72.6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2,928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8.21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5.61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610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345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72.4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50.6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96.3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366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211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2,939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3,548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500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402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622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1,077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2,139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47.6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65.2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66.7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D2E11A-0A21-4BAC-9588-93E2B3E7B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062203"/>
              </p:ext>
            </p:extLst>
          </p:nvPr>
        </p:nvGraphicFramePr>
        <p:xfrm>
          <a:off x="539749" y="1385915"/>
          <a:ext cx="111125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627686665"/>
                    </a:ext>
                  </a:extLst>
                </a:gridCol>
                <a:gridCol w="2349500">
                  <a:extLst>
                    <a:ext uri="{9D8B030D-6E8A-4147-A177-3AD203B41FA5}">
                      <a16:colId xmlns:a16="http://schemas.microsoft.com/office/drawing/2014/main" val="748169297"/>
                    </a:ext>
                  </a:extLst>
                </a:gridCol>
                <a:gridCol w="3911600">
                  <a:extLst>
                    <a:ext uri="{9D8B030D-6E8A-4147-A177-3AD203B41FA5}">
                      <a16:colId xmlns:a16="http://schemas.microsoft.com/office/drawing/2014/main" val="3032839413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10752833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Jar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Polymer added 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Chemicals dosage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Supernatant turbidity (NTU)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087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10,000 ppm lime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20.8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604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12,000 ppm lime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74.2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07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5,000 ppm lime + 5,000 ppm CaCl2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430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3743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6,000 ppm lime + 6,000 ppm CaCl2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496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07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6495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 – Testing 3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2E3FBD-FF8E-4817-9516-F5D81EA5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449017"/>
              </p:ext>
            </p:extLst>
          </p:nvPr>
        </p:nvGraphicFramePr>
        <p:xfrm>
          <a:off x="212723" y="3686175"/>
          <a:ext cx="11766552" cy="30439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101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567266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619906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1657359">
                  <a:extLst>
                    <a:ext uri="{9D8B030D-6E8A-4147-A177-3AD203B41FA5}">
                      <a16:colId xmlns:a16="http://schemas.microsoft.com/office/drawing/2014/main" val="2467651688"/>
                    </a:ext>
                  </a:extLst>
                </a:gridCol>
                <a:gridCol w="1563724">
                  <a:extLst>
                    <a:ext uri="{9D8B030D-6E8A-4147-A177-3AD203B41FA5}">
                      <a16:colId xmlns:a16="http://schemas.microsoft.com/office/drawing/2014/main" val="2099464893"/>
                    </a:ext>
                  </a:extLst>
                </a:gridCol>
                <a:gridCol w="1525098">
                  <a:extLst>
                    <a:ext uri="{9D8B030D-6E8A-4147-A177-3AD203B41FA5}">
                      <a16:colId xmlns:a16="http://schemas.microsoft.com/office/drawing/2014/main" val="1330568697"/>
                    </a:ext>
                  </a:extLst>
                </a:gridCol>
                <a:gridCol w="1525098">
                  <a:extLst>
                    <a:ext uri="{9D8B030D-6E8A-4147-A177-3AD203B41FA5}">
                      <a16:colId xmlns:a16="http://schemas.microsoft.com/office/drawing/2014/main" val="2267803773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5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5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4</a:t>
                      </a:r>
                      <a:endParaRPr lang="en-US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 for Jar 5</a:t>
                      </a: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11.96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11.91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12.03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11.91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817449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6,375 µS/cm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8889 </a:t>
                      </a:r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17.23 mS/cm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11.93 mS/cm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14.4 mS/cm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7756 </a:t>
                      </a:r>
                      <a:r>
                        <a:rPr lang="en-US" sz="15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67285535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3,394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4844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9824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6624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8108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4180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68870111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65.8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61.8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54.1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52.9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46.4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59.3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2,928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9.15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29.1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14.2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345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117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366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3.14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211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2258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5414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3515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4316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2376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500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440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496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440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434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429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11.1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1098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2858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1738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2263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920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47.6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0.149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0.342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0.863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0.356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10.5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D2E11A-0A21-4BAC-9588-93E2B3E7B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991265"/>
              </p:ext>
            </p:extLst>
          </p:nvPr>
        </p:nvGraphicFramePr>
        <p:xfrm>
          <a:off x="539749" y="1396943"/>
          <a:ext cx="11112500" cy="2071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627686665"/>
                    </a:ext>
                  </a:extLst>
                </a:gridCol>
                <a:gridCol w="2349500">
                  <a:extLst>
                    <a:ext uri="{9D8B030D-6E8A-4147-A177-3AD203B41FA5}">
                      <a16:colId xmlns:a16="http://schemas.microsoft.com/office/drawing/2014/main" val="748169297"/>
                    </a:ext>
                  </a:extLst>
                </a:gridCol>
                <a:gridCol w="3911600">
                  <a:extLst>
                    <a:ext uri="{9D8B030D-6E8A-4147-A177-3AD203B41FA5}">
                      <a16:colId xmlns:a16="http://schemas.microsoft.com/office/drawing/2014/main" val="3032839413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1075283334"/>
                    </a:ext>
                  </a:extLst>
                </a:gridCol>
              </a:tblGrid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Jar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Polymer added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Chemicals dosage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Supernatant turbidity (NTU)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0878514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8000 ppm lime + 4000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56.9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604265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8000 ppm lime + 10000 ppm CaCl2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226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075311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8000 ppm lime + 6000 ppm CaCl2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138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3743622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8000 ppm lime + 8000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162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07880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6000 ppm lime + 4000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3134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629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Preparation of Synthetic Combined NF RO Reject Solution (without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F9F383A-DE61-49EE-B681-BFC66A703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271441"/>
              </p:ext>
            </p:extLst>
          </p:nvPr>
        </p:nvGraphicFramePr>
        <p:xfrm>
          <a:off x="1923821" y="1324555"/>
          <a:ext cx="4909783" cy="221984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431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765470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</a:tblGrid>
              <a:tr h="4803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Preferred chemicals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Required quantity for 1 Liter solution (gram)</a:t>
                      </a:r>
                      <a:endParaRPr lang="en-SG" sz="1400" b="1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NH4Cl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NaCl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0.011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CaCl2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HF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2.242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H3PO4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SiH2O3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H2SO4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5A316E9E-6654-42E0-912A-C1F9D308F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449" y="1901427"/>
            <a:ext cx="2510118" cy="36576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F039CE3-E129-45CE-961F-E069545D8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004611"/>
              </p:ext>
            </p:extLst>
          </p:nvPr>
        </p:nvGraphicFramePr>
        <p:xfrm>
          <a:off x="843777" y="3590480"/>
          <a:ext cx="7069873" cy="32268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934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580142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  <a:gridCol w="2115194">
                  <a:extLst>
                    <a:ext uri="{9D8B030D-6E8A-4147-A177-3AD203B41FA5}">
                      <a16:colId xmlns:a16="http://schemas.microsoft.com/office/drawing/2014/main" val="511164399"/>
                    </a:ext>
                  </a:extLst>
                </a:gridCol>
                <a:gridCol w="2115194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</a:rPr>
                        <a:t>Desired concentration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Calculated concentration based on added chemicals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48662048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7745 </a:t>
                      </a:r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308878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4175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25452162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70.6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70.6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63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2129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2129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2304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234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4.49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7.74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7.94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46.2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46.2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41.2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737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(without pH adjustment)– Testing 1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2E3FBD-FF8E-4817-9516-F5D81EA5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94521"/>
              </p:ext>
            </p:extLst>
          </p:nvPr>
        </p:nvGraphicFramePr>
        <p:xfrm>
          <a:off x="2519683" y="3429000"/>
          <a:ext cx="7152632" cy="30439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101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567266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619906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1657359">
                  <a:extLst>
                    <a:ext uri="{9D8B030D-6E8A-4147-A177-3AD203B41FA5}">
                      <a16:colId xmlns:a16="http://schemas.microsoft.com/office/drawing/2014/main" val="2467651688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5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5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5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5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5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9.68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9.29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817449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7745 µS/cm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1941 µS/cm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7256 µS/cm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67285535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4175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974.7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3889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68870111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81.2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91.5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65.7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2304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22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7.51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336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150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137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389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&lt;1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&lt;1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234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456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2227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7.74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8.2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25.4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7.94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295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1290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5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41.2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14.9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5.66</a:t>
                      </a:r>
                      <a:endParaRPr lang="en-SG" sz="15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D2E11A-0A21-4BAC-9588-93E2B3E7B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328551"/>
              </p:ext>
            </p:extLst>
          </p:nvPr>
        </p:nvGraphicFramePr>
        <p:xfrm>
          <a:off x="539749" y="1955209"/>
          <a:ext cx="11112500" cy="1035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627686665"/>
                    </a:ext>
                  </a:extLst>
                </a:gridCol>
                <a:gridCol w="2349500">
                  <a:extLst>
                    <a:ext uri="{9D8B030D-6E8A-4147-A177-3AD203B41FA5}">
                      <a16:colId xmlns:a16="http://schemas.microsoft.com/office/drawing/2014/main" val="748169297"/>
                    </a:ext>
                  </a:extLst>
                </a:gridCol>
                <a:gridCol w="3911600">
                  <a:extLst>
                    <a:ext uri="{9D8B030D-6E8A-4147-A177-3AD203B41FA5}">
                      <a16:colId xmlns:a16="http://schemas.microsoft.com/office/drawing/2014/main" val="3032839413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1075283334"/>
                    </a:ext>
                  </a:extLst>
                </a:gridCol>
              </a:tblGrid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Jar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Polymer added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Chemicals dosage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Supernatant turbidity (NTU)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0878514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6000 ppm lime + 500 ppm CaCl2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9.98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604265"/>
                  </a:ext>
                </a:extLst>
              </a:tr>
              <a:tr h="345277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Flopam</a:t>
                      </a:r>
                      <a:r>
                        <a:rPr lang="en-US" sz="1600" dirty="0"/>
                        <a:t> AN 934 SH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6000 lime + 4000 ppm CaCl2 </a:t>
                      </a:r>
                      <a:endParaRPr lang="en-SG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20.4</a:t>
                      </a:r>
                      <a:endParaRPr lang="en-SG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075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759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Preparation of Synthetic HFW+NH4F with IPA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D8DBD10-4969-4C5E-8F26-0707A28C9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347872"/>
              </p:ext>
            </p:extLst>
          </p:nvPr>
        </p:nvGraphicFramePr>
        <p:xfrm>
          <a:off x="2235200" y="1167211"/>
          <a:ext cx="7721600" cy="21044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72355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4349245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</a:tblGrid>
              <a:tr h="4095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Preferred chemicals</a:t>
                      </a:r>
                      <a:endParaRPr lang="en-SG" sz="12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Required quantity for 1 Liter solution (gram)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0.059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CaCl2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HF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0.843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H3PO4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0.206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SiH2O3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0.039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H2SO4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9622490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2156C0-EB5B-487E-A5DD-6B1253FAA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182031"/>
              </p:ext>
            </p:extLst>
          </p:nvPr>
        </p:nvGraphicFramePr>
        <p:xfrm>
          <a:off x="734254" y="3335154"/>
          <a:ext cx="10965179" cy="34161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3692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690271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  <a:gridCol w="3280608">
                  <a:extLst>
                    <a:ext uri="{9D8B030D-6E8A-4147-A177-3AD203B41FA5}">
                      <a16:colId xmlns:a16="http://schemas.microsoft.com/office/drawing/2014/main" val="511164399"/>
                    </a:ext>
                  </a:extLst>
                </a:gridCol>
                <a:gridCol w="3280608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</a:tblGrid>
              <a:tr h="4144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2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Desired concentration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Calculated concentration based on added chemicals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3.5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8497980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3,357 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1,134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19.7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819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214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55.86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54.3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721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1.49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12.7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2,450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473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008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Anti-scalant compatibility test - N</a:t>
            </a:r>
            <a:r>
              <a:rPr lang="en-SG" dirty="0"/>
              <a:t>F filtration of HFW+NH4F with IPA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9998E1-7F2B-46E8-9987-3AAE351F0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66" y="1550692"/>
            <a:ext cx="4572000" cy="162430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9" name="Picture 8" descr="A picture containing container, indoor, glass, several&#10;&#10;Description automatically generated">
            <a:extLst>
              <a:ext uri="{FF2B5EF4-FFF2-40B4-BE49-F238E27FC236}">
                <a16:creationId xmlns:a16="http://schemas.microsoft.com/office/drawing/2014/main" id="{7B2980DB-40E0-4434-B33A-4CD04C7E9A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66" y="4122384"/>
            <a:ext cx="4572000" cy="1683105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991198CE-1B1D-4765-987E-C6860BF61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018083"/>
              </p:ext>
            </p:extLst>
          </p:nvPr>
        </p:nvGraphicFramePr>
        <p:xfrm>
          <a:off x="5590309" y="2029021"/>
          <a:ext cx="6109125" cy="2164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6375">
                  <a:extLst>
                    <a:ext uri="{9D8B030D-6E8A-4147-A177-3AD203B41FA5}">
                      <a16:colId xmlns:a16="http://schemas.microsoft.com/office/drawing/2014/main" val="546414803"/>
                    </a:ext>
                  </a:extLst>
                </a:gridCol>
                <a:gridCol w="2036375">
                  <a:extLst>
                    <a:ext uri="{9D8B030D-6E8A-4147-A177-3AD203B41FA5}">
                      <a16:colId xmlns:a16="http://schemas.microsoft.com/office/drawing/2014/main" val="2212935875"/>
                    </a:ext>
                  </a:extLst>
                </a:gridCol>
                <a:gridCol w="2036375">
                  <a:extLst>
                    <a:ext uri="{9D8B030D-6E8A-4147-A177-3AD203B41FA5}">
                      <a16:colId xmlns:a16="http://schemas.microsoft.com/office/drawing/2014/main" val="4143578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Anti-scalant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Solution appearance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541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Flocon 260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Clear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1883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Avista</a:t>
                      </a:r>
                      <a:r>
                        <a:rPr lang="en-US" dirty="0"/>
                        <a:t> Vitec 3000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7.19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Clear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3356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Avista</a:t>
                      </a:r>
                      <a:r>
                        <a:rPr lang="en-US" dirty="0"/>
                        <a:t> Vitec 5100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3.7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Clear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9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Avista</a:t>
                      </a:r>
                      <a:r>
                        <a:rPr lang="en-US" dirty="0"/>
                        <a:t> Vitec 7400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3.58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Clear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1462181"/>
                  </a:ext>
                </a:extLst>
              </a:tr>
            </a:tbl>
          </a:graphicData>
        </a:graphic>
      </p:graphicFrame>
      <p:sp>
        <p:nvSpPr>
          <p:cNvPr id="11" name="Arrow: Down 10">
            <a:extLst>
              <a:ext uri="{FF2B5EF4-FFF2-40B4-BE49-F238E27FC236}">
                <a16:creationId xmlns:a16="http://schemas.microsoft.com/office/drawing/2014/main" id="{3ADC422B-AEED-4D65-98B8-F55F4D3FEEB4}"/>
              </a:ext>
            </a:extLst>
          </p:cNvPr>
          <p:cNvSpPr/>
          <p:nvPr/>
        </p:nvSpPr>
        <p:spPr>
          <a:xfrm>
            <a:off x="2518216" y="3401042"/>
            <a:ext cx="520700" cy="495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8C3315-ABE0-414B-BBBB-0A7532E72940}"/>
              </a:ext>
            </a:extLst>
          </p:cNvPr>
          <p:cNvSpPr txBox="1"/>
          <p:nvPr/>
        </p:nvSpPr>
        <p:spPr>
          <a:xfrm>
            <a:off x="5590309" y="1492122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solution pH: 3.3, pH adjusted to 3.5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FAD44D-1F5C-47DF-AC4A-388DA789D7E0}"/>
              </a:ext>
            </a:extLst>
          </p:cNvPr>
          <p:cNvSpPr txBox="1"/>
          <p:nvPr/>
        </p:nvSpPr>
        <p:spPr>
          <a:xfrm>
            <a:off x="5590309" y="4622800"/>
            <a:ext cx="6109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Avista</a:t>
            </a:r>
            <a:r>
              <a:rPr lang="en-US" dirty="0"/>
              <a:t> </a:t>
            </a:r>
            <a:r>
              <a:rPr lang="en-US" dirty="0" err="1"/>
              <a:t>vitec</a:t>
            </a:r>
            <a:r>
              <a:rPr lang="en-US" dirty="0"/>
              <a:t> 7400 was selected for the NF filtration experiment because its addition into the feed solution didn’t alter the solution pH much.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09988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- N</a:t>
            </a:r>
            <a:r>
              <a:rPr lang="en-SG" dirty="0"/>
              <a:t>F filtration of HFW+NH4F with IPA (with pH adjustment)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66D54D7-8A7D-4CCF-BAEC-279CE1A8BA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0464907"/>
              </p:ext>
            </p:extLst>
          </p:nvPr>
        </p:nvGraphicFramePr>
        <p:xfrm>
          <a:off x="4710546" y="2025072"/>
          <a:ext cx="7481454" cy="3798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D86BA2E-B475-4187-B51A-3CFD23B76F8F}"/>
              </a:ext>
            </a:extLst>
          </p:cNvPr>
          <p:cNvSpPr txBox="1"/>
          <p:nvPr/>
        </p:nvSpPr>
        <p:spPr>
          <a:xfrm>
            <a:off x="254000" y="1567872"/>
            <a:ext cx="4230679" cy="255454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Operating conditions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Batch mode (using Dupont NF90 membrane)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75% recovery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100 psi operating pressure, increased pressure over time as feed gets more and more concentrated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F4CC0A-255C-4C7F-B757-7320ADA0BBF7}"/>
              </a:ext>
            </a:extLst>
          </p:cNvPr>
          <p:cNvSpPr txBox="1"/>
          <p:nvPr/>
        </p:nvSpPr>
        <p:spPr>
          <a:xfrm>
            <a:off x="253999" y="4398824"/>
            <a:ext cx="4230679" cy="175432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: Membrane flux was lower after the NF filtration.</a:t>
            </a:r>
          </a:p>
          <a:p>
            <a:endParaRPr lang="en-US" dirty="0"/>
          </a:p>
          <a:p>
            <a:r>
              <a:rPr lang="en-US" dirty="0"/>
              <a:t>Before NF: 15.1g in 3 min (filtration using DI water</a:t>
            </a:r>
          </a:p>
          <a:p>
            <a:r>
              <a:rPr lang="en-US" dirty="0"/>
              <a:t>After NF: 6.1g in 3 min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2696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- N</a:t>
            </a:r>
            <a:r>
              <a:rPr lang="en-SG" dirty="0"/>
              <a:t>F filtration of HFW+NH4F with IPA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4F1A90-D16A-42ED-86D6-87E17D4F1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609807"/>
              </p:ext>
            </p:extLst>
          </p:nvPr>
        </p:nvGraphicFramePr>
        <p:xfrm>
          <a:off x="2044010" y="1817493"/>
          <a:ext cx="8694873" cy="45140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9457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468472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468472">
                  <a:extLst>
                    <a:ext uri="{9D8B030D-6E8A-4147-A177-3AD203B41FA5}">
                      <a16:colId xmlns:a16="http://schemas.microsoft.com/office/drawing/2014/main" val="3998764070"/>
                    </a:ext>
                  </a:extLst>
                </a:gridCol>
                <a:gridCol w="2468472">
                  <a:extLst>
                    <a:ext uri="{9D8B030D-6E8A-4147-A177-3AD203B41FA5}">
                      <a16:colId xmlns:a16="http://schemas.microsoft.com/office/drawing/2014/main" val="2211883591"/>
                    </a:ext>
                  </a:extLst>
                </a:gridCol>
              </a:tblGrid>
              <a:tr h="48967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for synthetic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Concentrated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Permeate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5049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5.04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3.29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80605903"/>
                  </a:ext>
                </a:extLst>
              </a:tr>
              <a:tr h="5049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3,357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9,022 µS/cm 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708.6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1,134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4,921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344.4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819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1,555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3.83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637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1.55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54.3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721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2082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1.49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73.9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51.9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2,450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3935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1580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870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51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1640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658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565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Preparation of Synthetic Combined NF RO Reject Solution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F9F383A-DE61-49EE-B681-BFC66A703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6777783"/>
              </p:ext>
            </p:extLst>
          </p:nvPr>
        </p:nvGraphicFramePr>
        <p:xfrm>
          <a:off x="1923821" y="1324555"/>
          <a:ext cx="4909783" cy="221984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431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765470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</a:tblGrid>
              <a:tr h="4803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Preferred chemicals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Required quantity for 1 Liter solution (gram)</a:t>
                      </a:r>
                      <a:endParaRPr lang="en-SG" sz="1400" b="1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NH4Cl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NaCl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CaCl2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HF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H3PO4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SiH2O3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0.138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485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H2SO4</a:t>
                      </a:r>
                      <a:endParaRPr lang="en-SG" sz="1400" dirty="0"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5A316E9E-6654-42E0-912A-C1F9D308F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449" y="1901427"/>
            <a:ext cx="2510118" cy="36576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F039CE3-E129-45CE-961F-E069545D8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341229"/>
              </p:ext>
            </p:extLst>
          </p:nvPr>
        </p:nvGraphicFramePr>
        <p:xfrm>
          <a:off x="843777" y="3590480"/>
          <a:ext cx="7069873" cy="32268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934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580142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  <a:gridCol w="2115194">
                  <a:extLst>
                    <a:ext uri="{9D8B030D-6E8A-4147-A177-3AD203B41FA5}">
                      <a16:colId xmlns:a16="http://schemas.microsoft.com/office/drawing/2014/main" val="511164399"/>
                    </a:ext>
                  </a:extLst>
                </a:gridCol>
                <a:gridCol w="2115194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</a:rPr>
                        <a:t>Desired concentration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Calculated concentration based on added chemicals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48662048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6,375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308878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3,394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25452162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70.8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70.8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65.8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2,835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2,835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2,928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211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2,790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24.99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17.7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11.1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4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49.5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49.5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47.6</a:t>
                      </a:r>
                      <a:endParaRPr lang="en-SG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4465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Preparation of Synthetic HFW+NH4F with IPA (without pH adjustment) – Trial 1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D8DBD10-4969-4C5E-8F26-0707A28C9A70}"/>
              </a:ext>
            </a:extLst>
          </p:cNvPr>
          <p:cNvGraphicFramePr>
            <a:graphicFrameLocks noGrp="1"/>
          </p:cNvGraphicFramePr>
          <p:nvPr/>
        </p:nvGraphicFramePr>
        <p:xfrm>
          <a:off x="2235200" y="1167211"/>
          <a:ext cx="7721600" cy="21044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72355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4349245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</a:tblGrid>
              <a:tr h="4095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Preferred chemicals</a:t>
                      </a:r>
                      <a:endParaRPr lang="en-SG" sz="12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Required quantity for 1 Liter solution (gram)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0.059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CaCl2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0.014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HF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0.843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H3PO4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0.206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SiH2O3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0.039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H2SO4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1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9622490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2156C0-EB5B-487E-A5DD-6B1253FAA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589475"/>
              </p:ext>
            </p:extLst>
          </p:nvPr>
        </p:nvGraphicFramePr>
        <p:xfrm>
          <a:off x="734254" y="3335154"/>
          <a:ext cx="10965179" cy="34161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3692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690271">
                  <a:extLst>
                    <a:ext uri="{9D8B030D-6E8A-4147-A177-3AD203B41FA5}">
                      <a16:colId xmlns:a16="http://schemas.microsoft.com/office/drawing/2014/main" val="180712235"/>
                    </a:ext>
                  </a:extLst>
                </a:gridCol>
                <a:gridCol w="3280608">
                  <a:extLst>
                    <a:ext uri="{9D8B030D-6E8A-4147-A177-3AD203B41FA5}">
                      <a16:colId xmlns:a16="http://schemas.microsoft.com/office/drawing/2014/main" val="511164399"/>
                    </a:ext>
                  </a:extLst>
                </a:gridCol>
                <a:gridCol w="3280608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</a:tblGrid>
              <a:tr h="4144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2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Desired concentration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Calculated concentration based on added chemicals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2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2.92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8497980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3371 µS/cm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1741</a:t>
                      </a:r>
                      <a:endParaRPr lang="en-SG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802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55.86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147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10.1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4.6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14.02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9.15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2523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588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2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  <a:endParaRPr lang="en-SG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0640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7529554" cy="1084000"/>
          </a:xfrm>
        </p:spPr>
        <p:txBody>
          <a:bodyPr/>
          <a:lstStyle/>
          <a:p>
            <a:r>
              <a:rPr lang="en-US" dirty="0"/>
              <a:t>Result - N</a:t>
            </a:r>
            <a:r>
              <a:rPr lang="en-SG" dirty="0"/>
              <a:t>F filtration of HFW+NH4F with IPA (without pH adjustment) – Trial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86BA2E-B475-4187-B51A-3CFD23B76F8F}"/>
              </a:ext>
            </a:extLst>
          </p:cNvPr>
          <p:cNvSpPr txBox="1"/>
          <p:nvPr/>
        </p:nvSpPr>
        <p:spPr>
          <a:xfrm>
            <a:off x="126409" y="1573619"/>
            <a:ext cx="4230679" cy="255454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Operating conditions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Batch mode (using </a:t>
            </a:r>
            <a:r>
              <a:rPr lang="en-US" sz="1600" dirty="0" err="1"/>
              <a:t>Trisep</a:t>
            </a:r>
            <a:r>
              <a:rPr lang="en-US" sz="1600" dirty="0"/>
              <a:t> TS40 NF membrane)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75% recovery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100 psi operating pressure, increased pressure over time as feed gets more and more concentrated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66D54D7-8A7D-4CCF-BAEC-279CE1A8BA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5290210"/>
              </p:ext>
            </p:extLst>
          </p:nvPr>
        </p:nvGraphicFramePr>
        <p:xfrm>
          <a:off x="4678326" y="1573619"/>
          <a:ext cx="7259674" cy="3806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1383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– N</a:t>
            </a:r>
            <a:r>
              <a:rPr lang="en-SG" dirty="0"/>
              <a:t>F and RO filtration of HFW+NH4F with IPA (without pH adjustment) – Trial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4F1A90-D16A-42ED-86D6-87E17D4F1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339200"/>
              </p:ext>
            </p:extLst>
          </p:nvPr>
        </p:nvGraphicFramePr>
        <p:xfrm>
          <a:off x="1510617" y="1464768"/>
          <a:ext cx="9170765" cy="45802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9297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027867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027867">
                  <a:extLst>
                    <a:ext uri="{9D8B030D-6E8A-4147-A177-3AD203B41FA5}">
                      <a16:colId xmlns:a16="http://schemas.microsoft.com/office/drawing/2014/main" val="3998764070"/>
                    </a:ext>
                  </a:extLst>
                </a:gridCol>
                <a:gridCol w="2027867">
                  <a:extLst>
                    <a:ext uri="{9D8B030D-6E8A-4147-A177-3AD203B41FA5}">
                      <a16:colId xmlns:a16="http://schemas.microsoft.com/office/drawing/2014/main" val="2211883591"/>
                    </a:ext>
                  </a:extLst>
                </a:gridCol>
                <a:gridCol w="2027867">
                  <a:extLst>
                    <a:ext uri="{9D8B030D-6E8A-4147-A177-3AD203B41FA5}">
                      <a16:colId xmlns:a16="http://schemas.microsoft.com/office/drawing/2014/main" val="3177393994"/>
                    </a:ext>
                  </a:extLst>
                </a:gridCol>
              </a:tblGrid>
              <a:tr h="4144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for synthetic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concentrated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Permeate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RO permeate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2.92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2.08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2.53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74996740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3371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4821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3071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1382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1741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2535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1580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685.3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3435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1328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456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278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88.9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3.45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1.21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24.8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30.9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4.72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4.34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21.5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9.15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41.5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4.19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0.233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2523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2970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2013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588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691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484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16.2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1238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839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996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- N</a:t>
            </a:r>
            <a:r>
              <a:rPr lang="en-SG" dirty="0"/>
              <a:t>F filtration of HFW+NH4F with IPA (without pH adjustment) – Trial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86BA2E-B475-4187-B51A-3CFD23B76F8F}"/>
              </a:ext>
            </a:extLst>
          </p:cNvPr>
          <p:cNvSpPr txBox="1"/>
          <p:nvPr/>
        </p:nvSpPr>
        <p:spPr>
          <a:xfrm>
            <a:off x="444462" y="1941367"/>
            <a:ext cx="4230679" cy="255454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Operating conditions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Batch mode (using </a:t>
            </a:r>
            <a:r>
              <a:rPr lang="en-US" sz="1600" dirty="0" err="1"/>
              <a:t>Trisep</a:t>
            </a:r>
            <a:r>
              <a:rPr lang="en-US" sz="1600" dirty="0"/>
              <a:t> TS40 NF membrane)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75% recovery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100 psi operating pressure, increased pressure over time as feed gets more and more concentrated 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66D54D7-8A7D-4CCF-BAEC-279CE1A8BA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3133043"/>
              </p:ext>
            </p:extLst>
          </p:nvPr>
        </p:nvGraphicFramePr>
        <p:xfrm>
          <a:off x="5295900" y="1573619"/>
          <a:ext cx="6270216" cy="3781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3567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– N</a:t>
            </a:r>
            <a:r>
              <a:rPr lang="en-SG" dirty="0"/>
              <a:t>F and RO filtration of HFW+NH4F with IPA (without pH adjustment) – Trial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24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4F1A90-D16A-42ED-86D6-87E17D4F1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136897"/>
              </p:ext>
            </p:extLst>
          </p:nvPr>
        </p:nvGraphicFramePr>
        <p:xfrm>
          <a:off x="1229435" y="1464768"/>
          <a:ext cx="10180600" cy="41897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1514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3998764070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2211883591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3399042006"/>
                    </a:ext>
                  </a:extLst>
                </a:gridCol>
                <a:gridCol w="1573704">
                  <a:extLst>
                    <a:ext uri="{9D8B030D-6E8A-4147-A177-3AD203B41FA5}">
                      <a16:colId xmlns:a16="http://schemas.microsoft.com/office/drawing/2014/main" val="3177393994"/>
                    </a:ext>
                  </a:extLst>
                </a:gridCol>
              </a:tblGrid>
              <a:tr h="4144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for synthetic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concentrated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Permeate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RO concentrated feed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RO permeate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2.15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2.31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74996740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3376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3298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1905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2416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493.1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1730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3001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945.5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1230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214.4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1415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20.4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813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1959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203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333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48.5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299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11.6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0.286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187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9.59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265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140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8.77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30.45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6.5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25.2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1.8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1.73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12.2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39.5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9.69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0.221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2390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3456.7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1533.3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2791.67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27.33 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570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812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369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656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7.58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1024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639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1163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205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– N</a:t>
            </a:r>
            <a:r>
              <a:rPr lang="en-SG" dirty="0"/>
              <a:t>F and RO filtration of mixed HFW wastewater from EQ Tank – Trial 1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25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4F1A90-D16A-42ED-86D6-87E17D4F1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289088"/>
              </p:ext>
            </p:extLst>
          </p:nvPr>
        </p:nvGraphicFramePr>
        <p:xfrm>
          <a:off x="752476" y="1464768"/>
          <a:ext cx="10657560" cy="4541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4449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292480">
                  <a:extLst>
                    <a:ext uri="{9D8B030D-6E8A-4147-A177-3AD203B41FA5}">
                      <a16:colId xmlns:a16="http://schemas.microsoft.com/office/drawing/2014/main" val="3998764070"/>
                    </a:ext>
                  </a:extLst>
                </a:gridCol>
                <a:gridCol w="1389256">
                  <a:extLst>
                    <a:ext uri="{9D8B030D-6E8A-4147-A177-3AD203B41FA5}">
                      <a16:colId xmlns:a16="http://schemas.microsoft.com/office/drawing/2014/main" val="2211883591"/>
                    </a:ext>
                  </a:extLst>
                </a:gridCol>
                <a:gridCol w="1514602">
                  <a:extLst>
                    <a:ext uri="{9D8B030D-6E8A-4147-A177-3AD203B41FA5}">
                      <a16:colId xmlns:a16="http://schemas.microsoft.com/office/drawing/2014/main" val="3399042006"/>
                    </a:ext>
                  </a:extLst>
                </a:gridCol>
                <a:gridCol w="1258391">
                  <a:extLst>
                    <a:ext uri="{9D8B030D-6E8A-4147-A177-3AD203B41FA5}">
                      <a16:colId xmlns:a16="http://schemas.microsoft.com/office/drawing/2014/main" val="3177393994"/>
                    </a:ext>
                  </a:extLst>
                </a:gridCol>
                <a:gridCol w="1258391">
                  <a:extLst>
                    <a:ext uri="{9D8B030D-6E8A-4147-A177-3AD203B41FA5}">
                      <a16:colId xmlns:a16="http://schemas.microsoft.com/office/drawing/2014/main" val="2964602525"/>
                    </a:ext>
                  </a:extLst>
                </a:gridCol>
                <a:gridCol w="1258391">
                  <a:extLst>
                    <a:ext uri="{9D8B030D-6E8A-4147-A177-3AD203B41FA5}">
                      <a16:colId xmlns:a16="http://schemas.microsoft.com/office/drawing/2014/main" val="1349400399"/>
                    </a:ext>
                  </a:extLst>
                </a:gridCol>
              </a:tblGrid>
              <a:tr h="4144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Mixed wastewater from EQ tank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concentrate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NF Permeate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RO concentrate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RO permeate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Toyobo reject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Toyobo permeate (mg/L)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3.26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3.21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3.73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3.13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74996740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 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2267 µS/cm 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4123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805.7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2237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292.6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6385898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1158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2276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394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1131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1555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536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88165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65.7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28.9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372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1002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95.1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291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23.0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450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1999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1168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34.5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140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591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74.2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4.54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1.27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&lt;5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65.1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91.3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50.8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213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2.63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140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26.8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512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67.8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196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319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46.3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3.79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5.96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50.4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54.8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40.7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2.76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COD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278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70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275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&lt;10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175</a:t>
                      </a:r>
                      <a:endParaRPr lang="en-SG" sz="1600" b="0" i="0" u="none" strike="noStrike" cap="none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4919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TOC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39.9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62.7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2.60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41.5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11.3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4224946"/>
                  </a:ext>
                </a:extLst>
              </a:tr>
              <a:tr h="2144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IPA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26.5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78283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111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Procedure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02764F-5BD4-4C28-B81C-826A461FF56B}"/>
              </a:ext>
            </a:extLst>
          </p:cNvPr>
          <p:cNvSpPr/>
          <p:nvPr/>
        </p:nvSpPr>
        <p:spPr>
          <a:xfrm>
            <a:off x="741679" y="1547730"/>
            <a:ext cx="9717773" cy="4682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To each testing jar, pour in 1L of wastewater sample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To each jar, dose in 7000/7500/8000 mg/L of Ca(OH)2 and rapid mix for 30s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Slow mix for 30 min, measure pH every 10 min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Dose 1mg/L for each of the SNF polymer (anionic) in each jar and further slower mix (30 rpm) for 30 min. Measure pH every 20 min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Stop mixing and leave the solids to settle over 60 min </a:t>
            </a: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</a:rPr>
              <a:t>Observe sludge settling and measure sludge height every 5 min (if applicable)</a:t>
            </a: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Measure turbidity of supernatant and collect the sludge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For the jar with the lowest supernatant turbidity reading, filter out the supernatant through 0.45 um filter and send for analysis and collect the sludge generated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For the sludge collected, filter out using 1.5 µm filter. Collect the sludge, dry sample for XRD analysis. Meanwhile, dissolve a pre-determined amount of collected sludge in acid and send for analysis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631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HFW+NH4F with Lime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ACF4323-30CB-48E9-9065-7F639E628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93" y="1711842"/>
            <a:ext cx="4267200" cy="3200400"/>
          </a:xfrm>
          <a:prstGeom prst="rect">
            <a:avLst/>
          </a:prstGeom>
        </p:spPr>
      </p:pic>
      <p:pic>
        <p:nvPicPr>
          <p:cNvPr id="9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2A8B03F-B0E6-4585-A683-3D6C424CD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777" y="1711842"/>
            <a:ext cx="4267200" cy="3200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C02916-3048-4637-8583-70D32EA0FDE3}"/>
              </a:ext>
            </a:extLst>
          </p:cNvPr>
          <p:cNvSpPr txBox="1"/>
          <p:nvPr/>
        </p:nvSpPr>
        <p:spPr>
          <a:xfrm>
            <a:off x="1096993" y="5220586"/>
            <a:ext cx="412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Synthetic HFW+NH4F with added lime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7A48B9-B45D-464B-B7D5-A1BBDF9172E1}"/>
              </a:ext>
            </a:extLst>
          </p:cNvPr>
          <p:cNvSpPr txBox="1"/>
          <p:nvPr/>
        </p:nvSpPr>
        <p:spPr>
          <a:xfrm>
            <a:off x="5972848" y="5146158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after the addition of Flocculant (precipitates clumped and settled in less than 1 min)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947770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HFW+NH4F with Lime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/>
        </p:nvGraphicFramePr>
        <p:xfrm>
          <a:off x="1229435" y="1808522"/>
          <a:ext cx="8128000" cy="187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20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9.6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11.55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10.8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11.54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11.75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10.4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11.46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11.74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439190"/>
            <a:ext cx="506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2000 mg/L Ca(OH)2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921659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/>
        </p:nvGraphicFramePr>
        <p:xfrm>
          <a:off x="1229435" y="4291485"/>
          <a:ext cx="9921786" cy="187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848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839951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962615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839951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464421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20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11.55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11.57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MPM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11.54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11.74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11.69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11.72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076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HFW+NH4F with Lime (with pH adjustment)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2E3FBD-FF8E-4817-9516-F5D81EA5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073351"/>
              </p:ext>
            </p:extLst>
          </p:nvPr>
        </p:nvGraphicFramePr>
        <p:xfrm>
          <a:off x="5805959" y="2144966"/>
          <a:ext cx="5893474" cy="39103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1001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343312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929161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3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3.5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11.62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2,481 µS/cm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1,715 </a:t>
                      </a: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61579761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1,263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857.3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93759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19.2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789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131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98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82.6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205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62.9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54.3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339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305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4.05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17.8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16.2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6.53</a:t>
                      </a:r>
                      <a:endParaRPr lang="en-SG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D2E11A-0A21-4BAC-9588-93E2B3E7B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842760"/>
              </p:ext>
            </p:extLst>
          </p:nvPr>
        </p:nvGraphicFramePr>
        <p:xfrm>
          <a:off x="390293" y="2144966"/>
          <a:ext cx="5007286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7519">
                  <a:extLst>
                    <a:ext uri="{9D8B030D-6E8A-4147-A177-3AD203B41FA5}">
                      <a16:colId xmlns:a16="http://schemas.microsoft.com/office/drawing/2014/main" val="2627686665"/>
                    </a:ext>
                  </a:extLst>
                </a:gridCol>
                <a:gridCol w="1817650">
                  <a:extLst>
                    <a:ext uri="{9D8B030D-6E8A-4147-A177-3AD203B41FA5}">
                      <a16:colId xmlns:a16="http://schemas.microsoft.com/office/drawing/2014/main" val="748169297"/>
                    </a:ext>
                  </a:extLst>
                </a:gridCol>
                <a:gridCol w="2442117">
                  <a:extLst>
                    <a:ext uri="{9D8B030D-6E8A-4147-A177-3AD203B41FA5}">
                      <a16:colId xmlns:a16="http://schemas.microsoft.com/office/drawing/2014/main" val="10752833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Jar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Polymer added 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Supernatant turbidity (NTU)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087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MPM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0.73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604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0.55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07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0.44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3743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2080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adjustment) – Testing 1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DBBC8-B7E6-4A87-BB24-288BDD4EE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63" y="1743740"/>
            <a:ext cx="3657600" cy="2743200"/>
          </a:xfrm>
          <a:prstGeom prst="rect">
            <a:avLst/>
          </a:prstGeom>
        </p:spPr>
      </p:pic>
      <p:pic>
        <p:nvPicPr>
          <p:cNvPr id="9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C656070-729E-492C-8E6F-28F93DEDA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743740"/>
            <a:ext cx="3657600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467705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Synthetic combined reject solution in different jars 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4677050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Synthetic combined reject solution with added lime at different dosages (7000, 7500, 8000 ppm)</a:t>
            </a:r>
            <a:endParaRPr lang="en-SG" dirty="0"/>
          </a:p>
        </p:txBody>
      </p:sp>
      <p:pic>
        <p:nvPicPr>
          <p:cNvPr id="15" name="Picture 1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594FA882-996D-4801-8AC9-02CFE15AED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837" y="1743740"/>
            <a:ext cx="3657600" cy="2743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with added flocculant (</a:t>
            </a:r>
            <a:r>
              <a:rPr lang="en-US" dirty="0" err="1"/>
              <a:t>Flopam</a:t>
            </a:r>
            <a:r>
              <a:rPr lang="en-US" dirty="0"/>
              <a:t> AN 934 SH). Precipitates clumped and settled after the addition of flocculant.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54395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adjustment) – Testing 1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054022"/>
              </p:ext>
            </p:extLst>
          </p:nvPr>
        </p:nvGraphicFramePr>
        <p:xfrm>
          <a:off x="1229435" y="1808522"/>
          <a:ext cx="8128000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20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4.82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6.49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8.97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9.98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11.08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11.46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11.69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11.81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11.93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Ca(OH)2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8815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636751"/>
              </p:ext>
            </p:extLst>
          </p:nvPr>
        </p:nvGraphicFramePr>
        <p:xfrm>
          <a:off x="1229435" y="4291485"/>
          <a:ext cx="10454564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66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16600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638961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748226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638961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195216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20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9.23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9.22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11.45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11.47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12.01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12.05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9260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Synthetic Combined NF RO Reject (with pH adjustment) – Testing 1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2E3FBD-FF8E-4817-9516-F5D81EA5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329129"/>
              </p:ext>
            </p:extLst>
          </p:nvPr>
        </p:nvGraphicFramePr>
        <p:xfrm>
          <a:off x="1605279" y="3429000"/>
          <a:ext cx="10383554" cy="32397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0037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3115963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1859280">
                  <a:extLst>
                    <a:ext uri="{9D8B030D-6E8A-4147-A177-3AD203B41FA5}">
                      <a16:colId xmlns:a16="http://schemas.microsoft.com/office/drawing/2014/main" val="2467651688"/>
                    </a:ext>
                  </a:extLst>
                </a:gridCol>
                <a:gridCol w="1778034">
                  <a:extLst>
                    <a:ext uri="{9D8B030D-6E8A-4147-A177-3AD203B41FA5}">
                      <a16:colId xmlns:a16="http://schemas.microsoft.com/office/drawing/2014/main" val="2099464893"/>
                    </a:ext>
                  </a:extLst>
                </a:gridCol>
              </a:tblGrid>
              <a:tr h="45454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6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6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6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600" b="1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Calibri Light" panose="020F0302020204030204" pitchFamily="34" charset="0"/>
                        <a:sym typeface="Arial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9.22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11.43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63781100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6,375 µS/cm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2,324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2,338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3,115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44282068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TDS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3,394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1,177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1,185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1,603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6286019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65.8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67.4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55.7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51.6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2,928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210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60.3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345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PO4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366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&lt;1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211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192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194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500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493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459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11.1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1.43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2.58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9.57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351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</a:t>
                      </a:r>
                      <a:endParaRPr lang="en-SG" sz="16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47.6</a:t>
                      </a:r>
                      <a:endParaRPr lang="en-SG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21.7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1.86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0.308</a:t>
                      </a:r>
                      <a:endParaRPr lang="en-SG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D2E11A-0A21-4BAC-9588-93E2B3E7B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193881"/>
              </p:ext>
            </p:extLst>
          </p:nvPr>
        </p:nvGraphicFramePr>
        <p:xfrm>
          <a:off x="3005144" y="1400624"/>
          <a:ext cx="7370784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61">
                  <a:extLst>
                    <a:ext uri="{9D8B030D-6E8A-4147-A177-3AD203B41FA5}">
                      <a16:colId xmlns:a16="http://schemas.microsoft.com/office/drawing/2014/main" val="2627686665"/>
                    </a:ext>
                  </a:extLst>
                </a:gridCol>
                <a:gridCol w="2270764">
                  <a:extLst>
                    <a:ext uri="{9D8B030D-6E8A-4147-A177-3AD203B41FA5}">
                      <a16:colId xmlns:a16="http://schemas.microsoft.com/office/drawing/2014/main" val="748169297"/>
                    </a:ext>
                  </a:extLst>
                </a:gridCol>
                <a:gridCol w="1860715">
                  <a:extLst>
                    <a:ext uri="{9D8B030D-6E8A-4147-A177-3AD203B41FA5}">
                      <a16:colId xmlns:a16="http://schemas.microsoft.com/office/drawing/2014/main" val="3032839413"/>
                    </a:ext>
                  </a:extLst>
                </a:gridCol>
                <a:gridCol w="2416344">
                  <a:extLst>
                    <a:ext uri="{9D8B030D-6E8A-4147-A177-3AD203B41FA5}">
                      <a16:colId xmlns:a16="http://schemas.microsoft.com/office/drawing/2014/main" val="10752833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Jar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Polymer added 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Lime dosage (ppm)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Supernatant turbidity (NTU)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087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7000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0.39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604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7500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0.33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07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934 SH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8000</a:t>
                      </a:r>
                      <a:endParaRPr lang="en-SG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1.08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3743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1408375"/>
      </p:ext>
    </p:extLst>
  </p:cSld>
  <p:clrMapOvr>
    <a:masterClrMapping/>
  </p:clrMapOvr>
</p:sld>
</file>

<file path=ppt/theme/theme1.xml><?xml version="1.0" encoding="utf-8"?>
<a:theme xmlns:a="http://schemas.openxmlformats.org/drawingml/2006/main" name="Surrey template">
  <a:themeElements>
    <a:clrScheme name="Custom 347">
      <a:dk1>
        <a:srgbClr val="061E3A"/>
      </a:dk1>
      <a:lt1>
        <a:srgbClr val="FFFFFF"/>
      </a:lt1>
      <a:dk2>
        <a:srgbClr val="757C83"/>
      </a:dk2>
      <a:lt2>
        <a:srgbClr val="EBF0F3"/>
      </a:lt2>
      <a:accent1>
        <a:srgbClr val="7FCA20"/>
      </a:accent1>
      <a:accent2>
        <a:srgbClr val="02C1D3"/>
      </a:accent2>
      <a:accent3>
        <a:srgbClr val="66BDE8"/>
      </a:accent3>
      <a:accent4>
        <a:srgbClr val="1985D2"/>
      </a:accent4>
      <a:accent5>
        <a:srgbClr val="184880"/>
      </a:accent5>
      <a:accent6>
        <a:srgbClr val="061E3A"/>
      </a:accent6>
      <a:hlink>
        <a:srgbClr val="1985D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40673323D1144D873BA7C222ED3D1B" ma:contentTypeVersion="13" ma:contentTypeDescription="Create a new document." ma:contentTypeScope="" ma:versionID="a5b1be9f823c097e36de770aa86711fe">
  <xsd:schema xmlns:xsd="http://www.w3.org/2001/XMLSchema" xmlns:xs="http://www.w3.org/2001/XMLSchema" xmlns:p="http://schemas.microsoft.com/office/2006/metadata/properties" xmlns:ns2="7847ee4b-d4dc-40cd-997c-57bfdcd8b5cc" xmlns:ns3="dfa653b6-8f75-49cd-860f-fac65c77d917" targetNamespace="http://schemas.microsoft.com/office/2006/metadata/properties" ma:root="true" ma:fieldsID="b2c97a832bc73a2dd8c7b173ac696ab6" ns2:_="" ns3:_="">
    <xsd:import namespace="7847ee4b-d4dc-40cd-997c-57bfdcd8b5cc"/>
    <xsd:import namespace="dfa653b6-8f75-49cd-860f-fac65c77d9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47ee4b-d4dc-40cd-997c-57bfdcd8b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1314e52-6724-4b18-8467-0e99aa107f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653b6-8f75-49cd-860f-fac65c77d91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a4788a-e211-4e8a-a860-af2af1a5bf2b}" ma:internalName="TaxCatchAll" ma:showField="CatchAllData" ma:web="dfa653b6-8f75-49cd-860f-fac65c77d91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a653b6-8f75-49cd-860f-fac65c77d917" xsi:nil="true"/>
    <lcf76f155ced4ddcb4097134ff3c332f xmlns="7847ee4b-d4dc-40cd-997c-57bfdcd8b5cc">
      <Terms xmlns="http://schemas.microsoft.com/office/infopath/2007/PartnerControls"/>
    </lcf76f155ced4ddcb4097134ff3c332f>
    <MediaLengthInSeconds xmlns="7847ee4b-d4dc-40cd-997c-57bfdcd8b5cc" xsi:nil="true"/>
  </documentManagement>
</p:properties>
</file>

<file path=customXml/itemProps1.xml><?xml version="1.0" encoding="utf-8"?>
<ds:datastoreItem xmlns:ds="http://schemas.openxmlformats.org/officeDocument/2006/customXml" ds:itemID="{1EDBC613-0BCA-4372-BFF3-5906E8CDD146}"/>
</file>

<file path=customXml/itemProps2.xml><?xml version="1.0" encoding="utf-8"?>
<ds:datastoreItem xmlns:ds="http://schemas.openxmlformats.org/officeDocument/2006/customXml" ds:itemID="{6BCF1AF6-F826-400F-8D97-83A00B61532C}"/>
</file>

<file path=customXml/itemProps3.xml><?xml version="1.0" encoding="utf-8"?>
<ds:datastoreItem xmlns:ds="http://schemas.openxmlformats.org/officeDocument/2006/customXml" ds:itemID="{08AC8AD6-7AB6-4834-9577-E89B01503837}"/>
</file>

<file path=docProps/app.xml><?xml version="1.0" encoding="utf-8"?>
<Properties xmlns="http://schemas.openxmlformats.org/officeDocument/2006/extended-properties" xmlns:vt="http://schemas.openxmlformats.org/officeDocument/2006/docPropsVTypes">
  <TotalTime>4346</TotalTime>
  <Words>2940</Words>
  <Application>Microsoft Office PowerPoint</Application>
  <PresentationFormat>Widescreen</PresentationFormat>
  <Paragraphs>1338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IBM Plex Sans</vt:lpstr>
      <vt:lpstr>IBM Plex Sans Light</vt:lpstr>
      <vt:lpstr>Merriweather</vt:lpstr>
      <vt:lpstr>Arial</vt:lpstr>
      <vt:lpstr>Calibri</vt:lpstr>
      <vt:lpstr>Surrey template</vt:lpstr>
      <vt:lpstr>Preparation of Synthetic HFW+NH4F Solution (with pH adjustment) </vt:lpstr>
      <vt:lpstr>Preparation of Synthetic Combined NF RO Reject Solution (with pH adjustment) </vt:lpstr>
      <vt:lpstr>Jar testing Procedure</vt:lpstr>
      <vt:lpstr>Jar testing of Synthetic HFW+NH4F with Lime (with pH adjustment) </vt:lpstr>
      <vt:lpstr>Jar testing of Synthetic HFW+NH4F with Lime (with pH adjustment) </vt:lpstr>
      <vt:lpstr>Jar testing of Synthetic HFW+NH4F with Lime (with pH adjustment) </vt:lpstr>
      <vt:lpstr>Jar testing of Synthetic Combined NF RO Reject (with pH adjustment) – Testing 1  </vt:lpstr>
      <vt:lpstr>Jar testing of Synthetic Combined NF RO Reject (with pH adjustment) – Testing 1  </vt:lpstr>
      <vt:lpstr>Jar testing of Synthetic Combined NF RO Reject (with pH adjustment) – Testing 1  </vt:lpstr>
      <vt:lpstr>Jar testing of Synthetic Combined NF RO Reject (with pH adjustment – Testing 2  </vt:lpstr>
      <vt:lpstr>Jar testing of Synthetic Combined NF RO Reject (with pH adjustment – Testing 2  </vt:lpstr>
      <vt:lpstr>Jar testing of Synthetic Combined NF RO Reject (with pH adjustment – Testing 2 </vt:lpstr>
      <vt:lpstr>Jar testing of Synthetic Combined NF RO Reject (with pH adjustment – Testing 3 </vt:lpstr>
      <vt:lpstr>Preparation of Synthetic Combined NF RO Reject Solution (without pH adjustment) </vt:lpstr>
      <vt:lpstr>Jar testing of Synthetic Combined NF RO Reject (without pH adjustment)– Testing 1 </vt:lpstr>
      <vt:lpstr>Preparation of Synthetic HFW+NH4F with IPA (with pH adjustment) </vt:lpstr>
      <vt:lpstr>Anti-scalant compatibility test - NF filtration of HFW+NH4F with IPA (with pH adjustment) </vt:lpstr>
      <vt:lpstr>Result - NF filtration of HFW+NH4F with IPA (with pH adjustment)</vt:lpstr>
      <vt:lpstr>Result - NF filtration of HFW+NH4F with IPA (with pH adjustment) </vt:lpstr>
      <vt:lpstr>Preparation of Synthetic HFW+NH4F with IPA (without pH adjustment) – Trial 1 </vt:lpstr>
      <vt:lpstr>Result - NF filtration of HFW+NH4F with IPA (without pH adjustment) – Trial 1</vt:lpstr>
      <vt:lpstr>Result – NF and RO filtration of HFW+NH4F with IPA (without pH adjustment) – Trial 1</vt:lpstr>
      <vt:lpstr>Result - NF filtration of HFW+NH4F with IPA (without pH adjustment) – Trial 2</vt:lpstr>
      <vt:lpstr>Result – NF and RO filtration of HFW+NH4F with IPA (without pH adjustment) – Trial 2</vt:lpstr>
      <vt:lpstr>Result – NF and RO filtration of mixed HFW wastewater from EQ Tank – Trial 1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Chong Chun Yew</dc:creator>
  <cp:lastModifiedBy>Chong Chun Yew</cp:lastModifiedBy>
  <cp:revision>71</cp:revision>
  <dcterms:created xsi:type="dcterms:W3CDTF">2021-11-22T08:40:14Z</dcterms:created>
  <dcterms:modified xsi:type="dcterms:W3CDTF">2022-01-20T09:24:43Z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0x010100C540673323D1144D873BA7C222ED3D1B</vt:lpwstr>
  </property>
  <property fmtid="{D5CDD505-2E9C-101B-9397-08002B2CF9AE}" pid="3" name="Order">
    <vt:lpwstr>108700.000000000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